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"/>
  </p:notesMasterIdLst>
  <p:sldIdLst>
    <p:sldId id="281" r:id="rId2"/>
    <p:sldId id="282" r:id="rId3"/>
    <p:sldId id="283" r:id="rId4"/>
    <p:sldId id="284" r:id="rId5"/>
    <p:sldId id="285" r:id="rId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EE244-7B58-49F6-9581-AE608C23676E}">
  <a:tblStyle styleId="{4CEEE244-7B58-49F6-9581-AE608C23676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DF0F2"/>
          </a:solidFill>
        </a:fill>
      </a:tcStyle>
    </a:wholeTbl>
    <a:band1H>
      <a:tcStyle>
        <a:tcBdr/>
        <a:fill>
          <a:solidFill>
            <a:srgbClr val="D9DFE5"/>
          </a:solidFill>
        </a:fill>
      </a:tcStyle>
    </a:band1H>
    <a:band1V>
      <a:tcStyle>
        <a:tcBdr/>
        <a:fill>
          <a:solidFill>
            <a:srgbClr val="D9DFE5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YELLOW Title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1071537" y="0"/>
            <a:ext cx="8072462" cy="57864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331912" y="285729"/>
            <a:ext cx="7704138" cy="1000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6111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1331912" y="1285859"/>
            <a:ext cx="7704136" cy="500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3428992" y="5286387"/>
            <a:ext cx="5572132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3428992" y="5000635"/>
            <a:ext cx="5572132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8055032" y="5819651"/>
            <a:ext cx="985149" cy="985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071536" y="4200303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0"/>
          <p:cNvSpPr/>
          <p:nvPr/>
        </p:nvSpPr>
        <p:spPr>
          <a:xfrm flipH="1">
            <a:off x="261937" y="5715016"/>
            <a:ext cx="1612105" cy="789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Shape 51" descr="USY_MB1_rgb_Reversed_Standard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772" y="5890062"/>
            <a:ext cx="1268436" cy="43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MAG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>
            <a:spLocks noGrp="1"/>
          </p:cNvSpPr>
          <p:nvPr>
            <p:ph type="pic" idx="2"/>
          </p:nvPr>
        </p:nvSpPr>
        <p:spPr>
          <a:xfrm>
            <a:off x="250826" y="1773238"/>
            <a:ext cx="8662987" cy="4679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50825" y="1268412"/>
            <a:ext cx="8662987" cy="4857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250823" y="1773236"/>
            <a:ext cx="4321176" cy="4535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47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4643437" y="1773236"/>
            <a:ext cx="4270375" cy="4535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47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3"/>
          </p:nvPr>
        </p:nvSpPr>
        <p:spPr>
          <a:xfrm>
            <a:off x="250825" y="1268412"/>
            <a:ext cx="8662987" cy="4857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ED Title Slide + IMAG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lecture_theatre.jpg"/>
          <p:cNvPicPr preferRelativeResize="0"/>
          <p:nvPr/>
        </p:nvPicPr>
        <p:blipFill rotWithShape="1">
          <a:blip r:embed="rId2">
            <a:alphaModFix/>
          </a:blip>
          <a:srcRect l="5985" t="6509" r="12701" b="13737"/>
          <a:stretch/>
        </p:blipFill>
        <p:spPr>
          <a:xfrm flipH="1">
            <a:off x="0" y="3357562"/>
            <a:ext cx="91440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285719" y="285729"/>
            <a:ext cx="8750329" cy="1000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6111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285719" y="1285859"/>
            <a:ext cx="8750329" cy="500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250826" y="3000372"/>
            <a:ext cx="8750299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250826" y="2714619"/>
            <a:ext cx="8750299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4"/>
          </p:nvPr>
        </p:nvSpPr>
        <p:spPr>
          <a:xfrm>
            <a:off x="7514706" y="5112817"/>
            <a:ext cx="1399107" cy="1399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/>
          <p:nvPr/>
        </p:nvSpPr>
        <p:spPr>
          <a:xfrm>
            <a:off x="1071536" y="4200303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 flipH="1">
            <a:off x="261937" y="5715016"/>
            <a:ext cx="1612105" cy="789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Shape 62" descr="USY_MB1_rgb_Reversed_Standar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72" y="5890062"/>
            <a:ext cx="1268436" cy="43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YELLOW Title Slide + IMAG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 descr="quad copy.jpg"/>
          <p:cNvPicPr preferRelativeResize="0"/>
          <p:nvPr/>
        </p:nvPicPr>
        <p:blipFill rotWithShape="1">
          <a:blip r:embed="rId2">
            <a:alphaModFix/>
          </a:blip>
          <a:srcRect l="1322" r="21189" b="22059"/>
          <a:stretch/>
        </p:blipFill>
        <p:spPr>
          <a:xfrm flipH="1">
            <a:off x="0" y="3071809"/>
            <a:ext cx="9144000" cy="378619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285719" y="285729"/>
            <a:ext cx="8750329" cy="1000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6111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85719" y="1285859"/>
            <a:ext cx="8750329" cy="500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50826" y="3000372"/>
            <a:ext cx="8750299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3"/>
          </p:nvPr>
        </p:nvSpPr>
        <p:spPr>
          <a:xfrm>
            <a:off x="250826" y="2714619"/>
            <a:ext cx="8750299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4"/>
          </p:nvPr>
        </p:nvSpPr>
        <p:spPr>
          <a:xfrm>
            <a:off x="7514706" y="5112817"/>
            <a:ext cx="1399107" cy="1399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1071536" y="4200303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 flipH="1">
            <a:off x="261937" y="5715016"/>
            <a:ext cx="1612105" cy="789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Shape 73" descr="USY_MB1_rgb_Reversed_Standar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72" y="5890062"/>
            <a:ext cx="1268436" cy="43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Title Slide +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 descr="science_lab copy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46858"/>
            <a:ext cx="9144000" cy="36111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285719" y="285729"/>
            <a:ext cx="8750329" cy="1000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6111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285719" y="1285859"/>
            <a:ext cx="8750329" cy="500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250826" y="3000372"/>
            <a:ext cx="8750299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3"/>
          </p:nvPr>
        </p:nvSpPr>
        <p:spPr>
          <a:xfrm>
            <a:off x="250826" y="2714619"/>
            <a:ext cx="8750299" cy="2857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174625" marR="0" lvl="0" indent="-174625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184150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4"/>
          </p:nvPr>
        </p:nvSpPr>
        <p:spPr>
          <a:xfrm>
            <a:off x="7514706" y="5112817"/>
            <a:ext cx="1399107" cy="1399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071536" y="4200303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 flipH="1">
            <a:off x="261937" y="5715016"/>
            <a:ext cx="1612105" cy="789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Shape 84" descr="USY_MB1_rgb_Reversed_Standard_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72" y="5890062"/>
            <a:ext cx="1268436" cy="43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UE DIVIDER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ctrTitle"/>
          </p:nvPr>
        </p:nvSpPr>
        <p:spPr>
          <a:xfrm>
            <a:off x="285718" y="1777496"/>
            <a:ext cx="7599392" cy="10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9285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7893038" y="1777494"/>
            <a:ext cx="1143012" cy="10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74625" marR="0" lvl="0" indent="-174625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7893038" y="2857496"/>
            <a:ext cx="1144799" cy="142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 flipH="1">
            <a:off x="-4" y="5715016"/>
            <a:ext cx="9144001" cy="11429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Shape 91"/>
          <p:cNvGrpSpPr/>
          <p:nvPr/>
        </p:nvGrpSpPr>
        <p:grpSpPr>
          <a:xfrm>
            <a:off x="224626" y="5248014"/>
            <a:ext cx="1989919" cy="1359427"/>
            <a:chOff x="224626" y="5248014"/>
            <a:chExt cx="1989919" cy="1359427"/>
          </a:xfrm>
        </p:grpSpPr>
        <p:sp>
          <p:nvSpPr>
            <p:cNvPr id="92" name="Shape 92"/>
            <p:cNvSpPr/>
            <p:nvPr/>
          </p:nvSpPr>
          <p:spPr>
            <a:xfrm>
              <a:off x="855116" y="5248014"/>
              <a:ext cx="1359429" cy="135942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Shape 93"/>
            <p:cNvGrpSpPr/>
            <p:nvPr/>
          </p:nvGrpSpPr>
          <p:grpSpPr>
            <a:xfrm>
              <a:off x="224626" y="5966640"/>
              <a:ext cx="1267199" cy="640799"/>
              <a:chOff x="261937" y="5715016"/>
              <a:chExt cx="1612105" cy="789288"/>
            </a:xfrm>
          </p:grpSpPr>
          <p:sp>
            <p:nvSpPr>
              <p:cNvPr id="94" name="Shape 94"/>
              <p:cNvSpPr/>
              <p:nvPr/>
            </p:nvSpPr>
            <p:spPr>
              <a:xfrm flipH="1">
                <a:off x="261937" y="5715016"/>
                <a:ext cx="1612105" cy="7892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5" name="Shape 95" descr="USY_MB1_rgb_Reversed_Standard_Logo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3772" y="5890062"/>
                <a:ext cx="1268436" cy="439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UE DIVIDER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285719" y="1777496"/>
            <a:ext cx="7599392" cy="10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9285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893038" y="1777494"/>
            <a:ext cx="1143012" cy="10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74625" marR="0" lvl="0" indent="-174625" algn="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/>
          <p:nvPr/>
        </p:nvSpPr>
        <p:spPr>
          <a:xfrm flipH="1">
            <a:off x="-4" y="5715016"/>
            <a:ext cx="9144001" cy="11429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7893038" y="2857496"/>
            <a:ext cx="1144799" cy="142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224626" y="5248014"/>
            <a:ext cx="1989919" cy="1359427"/>
            <a:chOff x="224626" y="5248014"/>
            <a:chExt cx="1989919" cy="1359427"/>
          </a:xfrm>
        </p:grpSpPr>
        <p:sp>
          <p:nvSpPr>
            <p:cNvPr id="103" name="Shape 103"/>
            <p:cNvSpPr/>
            <p:nvPr/>
          </p:nvSpPr>
          <p:spPr>
            <a:xfrm>
              <a:off x="855116" y="5248014"/>
              <a:ext cx="1359429" cy="135942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" name="Shape 104"/>
            <p:cNvGrpSpPr/>
            <p:nvPr/>
          </p:nvGrpSpPr>
          <p:grpSpPr>
            <a:xfrm>
              <a:off x="224626" y="5966640"/>
              <a:ext cx="1267199" cy="640799"/>
              <a:chOff x="261937" y="5715016"/>
              <a:chExt cx="1612105" cy="789288"/>
            </a:xfrm>
          </p:grpSpPr>
          <p:sp>
            <p:nvSpPr>
              <p:cNvPr id="105" name="Shape 105"/>
              <p:cNvSpPr/>
              <p:nvPr/>
            </p:nvSpPr>
            <p:spPr>
              <a:xfrm flipH="1">
                <a:off x="261937" y="5715016"/>
                <a:ext cx="1612105" cy="7892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6" name="Shape 106" descr="USY_MB1_rgb_Reversed_Standard_Logo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3772" y="5890062"/>
                <a:ext cx="1268436" cy="4391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+ IMAG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643437" y="1783633"/>
            <a:ext cx="4270375" cy="45028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47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>
            <a:spLocks noGrp="1"/>
          </p:cNvSpPr>
          <p:nvPr>
            <p:ph type="pic" idx="2"/>
          </p:nvPr>
        </p:nvSpPr>
        <p:spPr>
          <a:xfrm>
            <a:off x="250825" y="1773238"/>
            <a:ext cx="4321174" cy="3941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ctr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50825" y="5715000"/>
            <a:ext cx="4392612" cy="593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"/>
          </p:nvPr>
        </p:nvSpPr>
        <p:spPr>
          <a:xfrm>
            <a:off x="250825" y="1268412"/>
            <a:ext cx="8662987" cy="4857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+ TAB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643437" y="1773238"/>
            <a:ext cx="4270375" cy="4513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47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250825" y="5715001"/>
            <a:ext cx="4392612" cy="4286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250825" y="6143642"/>
            <a:ext cx="4392612" cy="1650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74625" marR="0" lvl="0" indent="-174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250825" y="1268412"/>
            <a:ext cx="8662987" cy="4857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+ CHAR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643437" y="1773238"/>
            <a:ext cx="4270375" cy="45132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47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250825" y="5715001"/>
            <a:ext cx="4392612" cy="4286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250825" y="6143642"/>
            <a:ext cx="4392612" cy="1650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174625" marR="0" lvl="0" indent="-174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chart" idx="4"/>
          </p:nvPr>
        </p:nvSpPr>
        <p:spPr>
          <a:xfrm>
            <a:off x="250825" y="1764139"/>
            <a:ext cx="4321174" cy="3950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174625" algn="ctr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5"/>
          </p:nvPr>
        </p:nvSpPr>
        <p:spPr>
          <a:xfrm>
            <a:off x="250825" y="1268412"/>
            <a:ext cx="8662987" cy="4857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928662" y="260351"/>
            <a:ext cx="8001055" cy="954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857356" y="428604"/>
            <a:ext cx="7056457" cy="6334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4166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250823" y="1357296"/>
            <a:ext cx="8662988" cy="5095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4625" marR="0" lvl="0" indent="-47625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›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1950" marR="0" lvl="1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9750" marR="0" lvl="2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7550" marR="0" lvl="3" indent="-698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5350" marR="0" lvl="4" indent="-82550" algn="l" rtl="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75055" marR="0" lvl="5" indent="-84455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664604" y="6586742"/>
            <a:ext cx="249207" cy="214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Shape 14"/>
          <p:cNvCxnSpPr/>
          <p:nvPr/>
        </p:nvCxnSpPr>
        <p:spPr>
          <a:xfrm>
            <a:off x="250825" y="6575650"/>
            <a:ext cx="867889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Shape 15"/>
          <p:cNvGrpSpPr/>
          <p:nvPr/>
        </p:nvGrpSpPr>
        <p:grpSpPr>
          <a:xfrm>
            <a:off x="250824" y="260350"/>
            <a:ext cx="1612105" cy="789288"/>
            <a:chOff x="261937" y="5715016"/>
            <a:chExt cx="1612105" cy="789288"/>
          </a:xfrm>
        </p:grpSpPr>
        <p:sp>
          <p:nvSpPr>
            <p:cNvPr id="16" name="Shape 16"/>
            <p:cNvSpPr/>
            <p:nvPr/>
          </p:nvSpPr>
          <p:spPr>
            <a:xfrm flipH="1">
              <a:off x="261937" y="5715016"/>
              <a:ext cx="1612105" cy="789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Shape 17" descr="USY_MB1_rgb_Reversed_Standard_Logo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33772" y="5890062"/>
              <a:ext cx="1268436" cy="4391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ydata.com/blog/a-brief-history-of-data-analysis/" TargetMode="External"/><Relationship Id="rId2" Type="http://schemas.openxmlformats.org/officeDocument/2006/relationships/hyperlink" Target="https://www.linkedin.com/pulse/brief-history-big-data-everyone-should-read-bernard-marr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hyperlink" Target="https://www.sas.com/en_us/insights/analytics/big-data-analytics.html#modal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sas.com/en_us/insights/analytics/big-data-analytics.html#modal1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shareholder.com/downloads/NFLX/4303980673x0x937576/7DAD8A22-F8FE-4339-A534-4A851A5C68E5/Q117ShareholderLetterV2FINAL.pdf" TargetMode="External"/><Relationship Id="rId2" Type="http://schemas.openxmlformats.org/officeDocument/2006/relationships/hyperlink" Target="https://www.netflix.com/au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hyperlink" Target="https://blog.kissmetrics.com/how-netflix-uses-analytic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shareholder.com/downloads/NFLX/4303980673x0x937576/7DAD8A22-F8FE-4339-A534-4A851A5C68E5/Q117ShareholderLetterV2FINAL.pdf" TargetMode="External"/><Relationship Id="rId2" Type="http://schemas.openxmlformats.org/officeDocument/2006/relationships/hyperlink" Target="https://www.netflix.com/au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blog.kissmetrics.com/how-netflix-uses-analytic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shareholder.com/downloads/NFLX/4303980673x0x937576/7DAD8A22-F8FE-4339-A534-4A851A5C68E5/Q117ShareholderLetterV2FINAL.pdf" TargetMode="External"/><Relationship Id="rId2" Type="http://schemas.openxmlformats.org/officeDocument/2006/relationships/hyperlink" Target="https://www.netflix.com/au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hyperlink" Target="https://blog.kissmetrics.com/how-netflix-uses-analyti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and History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2777" y="2754086"/>
            <a:ext cx="38358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 By the feeling</a:t>
            </a:r>
            <a:endParaRPr lang="zh-CN" altLang="zh-CN" dirty="0"/>
          </a:p>
          <a:p>
            <a:r>
              <a:rPr lang="en-US" altLang="zh-CN" dirty="0"/>
              <a:t>1. Emergence of Statistics</a:t>
            </a:r>
            <a:endParaRPr lang="zh-CN" altLang="zh-CN" dirty="0"/>
          </a:p>
          <a:p>
            <a:r>
              <a:rPr lang="en-US" altLang="zh-CN" dirty="0"/>
              <a:t>2. Data Analytic and Storage with computers</a:t>
            </a:r>
            <a:endParaRPr lang="zh-CN" altLang="zh-CN" dirty="0"/>
          </a:p>
          <a:p>
            <a:r>
              <a:rPr lang="en-US" altLang="zh-CN" dirty="0"/>
              <a:t>3. Relational Database and Large Data Centers</a:t>
            </a:r>
            <a:endParaRPr lang="zh-CN" altLang="zh-CN" dirty="0"/>
          </a:p>
          <a:p>
            <a:r>
              <a:rPr lang="zh-CN" altLang="zh-CN" dirty="0"/>
              <a:t>4. Big Data </a:t>
            </a:r>
            <a:r>
              <a:rPr lang="en-US" altLang="zh-CN" dirty="0"/>
              <a:t>Analytics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5" name="Shape 261"/>
          <p:cNvSpPr txBox="1"/>
          <p:nvPr/>
        </p:nvSpPr>
        <p:spPr>
          <a:xfrm>
            <a:off x="512777" y="5335350"/>
            <a:ext cx="8064896" cy="991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Source: 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1. </a:t>
            </a:r>
            <a:r>
              <a:rPr lang="en-US" sz="1100" dirty="0">
                <a:solidFill>
                  <a:schemeClr val="dk1"/>
                </a:solidFill>
                <a:hlinkClick r:id="rId2"/>
              </a:rPr>
              <a:t>https://www.linkedin.com/pulse/brief-history-big-data-everyone-should-read-bernard-marr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2. </a:t>
            </a:r>
            <a:r>
              <a:rPr lang="en-US" sz="1100" dirty="0">
                <a:solidFill>
                  <a:schemeClr val="dk1"/>
                </a:solidFill>
                <a:hlinkClick r:id="rId3"/>
              </a:rPr>
              <a:t>https://www.flydata.com/blog/a-brief-history-of-data-analysis/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100" dirty="0">
                <a:solidFill>
                  <a:schemeClr val="dk1"/>
                </a:solidFill>
                <a:hlinkClick r:id="rId4"/>
              </a:rPr>
              <a:t>https://www.sas.com/en_us/insights/analytics/big-data-analytics.html#modal1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380" y="1706176"/>
            <a:ext cx="4078224" cy="34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Big Data </a:t>
            </a:r>
            <a:r>
              <a:rPr lang="en-US" altLang="zh-CN" dirty="0"/>
              <a:t>Analytics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1115" y="3897086"/>
            <a:ext cx="55843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hidden patterns</a:t>
            </a:r>
          </a:p>
          <a:p>
            <a:r>
              <a:rPr lang="en-US" altLang="zh-CN" dirty="0"/>
              <a:t>correlations </a:t>
            </a:r>
          </a:p>
          <a:p>
            <a:r>
              <a:rPr lang="en-US" altLang="zh-CN" dirty="0"/>
              <a:t>other insights</a:t>
            </a:r>
          </a:p>
          <a:p>
            <a:endParaRPr lang="en-US" altLang="zh-CN" dirty="0"/>
          </a:p>
          <a:p>
            <a:r>
              <a:rPr lang="en-US" altLang="zh-CN" dirty="0"/>
              <a:t>quick and efficient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1115" y="1632857"/>
            <a:ext cx="27105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Data management</a:t>
            </a:r>
          </a:p>
          <a:p>
            <a:r>
              <a:rPr lang="en-US" altLang="zh-CN" dirty="0"/>
              <a:t>2. Data mining</a:t>
            </a:r>
          </a:p>
          <a:p>
            <a:r>
              <a:rPr lang="en-US" altLang="zh-CN" dirty="0"/>
              <a:t>3. Hadoop</a:t>
            </a:r>
          </a:p>
          <a:p>
            <a:r>
              <a:rPr lang="en-US" altLang="zh-CN" dirty="0"/>
              <a:t>4. In-memory analytics</a:t>
            </a:r>
          </a:p>
          <a:p>
            <a:r>
              <a:rPr lang="en-US" altLang="zh-CN" dirty="0"/>
              <a:t>5. Predictive analytics</a:t>
            </a:r>
          </a:p>
          <a:p>
            <a:r>
              <a:rPr lang="en-US" altLang="zh-CN" dirty="0"/>
              <a:t>6. Text mining</a:t>
            </a:r>
          </a:p>
          <a:p>
            <a:r>
              <a:rPr lang="en-US" altLang="zh-CN" dirty="0"/>
              <a:t>7. other modern technologies</a:t>
            </a:r>
            <a:endParaRPr lang="zh-CN" altLang="en-US" dirty="0"/>
          </a:p>
        </p:txBody>
      </p:sp>
      <p:sp>
        <p:nvSpPr>
          <p:cNvPr id="6" name="Shape 261"/>
          <p:cNvSpPr txBox="1"/>
          <p:nvPr/>
        </p:nvSpPr>
        <p:spPr>
          <a:xfrm>
            <a:off x="599708" y="5282081"/>
            <a:ext cx="8064896" cy="991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Source: 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1. </a:t>
            </a:r>
            <a:r>
              <a:rPr lang="en-US" sz="1100" dirty="0">
                <a:solidFill>
                  <a:schemeClr val="dk1"/>
                </a:solidFill>
                <a:hlinkClick r:id="rId2"/>
              </a:rPr>
              <a:t>https://www.sas.com/en_us/insights/analytics/big-data-analytics.html#modal1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867" y="2053542"/>
            <a:ext cx="4756762" cy="23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9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Netflix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261"/>
          <p:cNvSpPr txBox="1"/>
          <p:nvPr/>
        </p:nvSpPr>
        <p:spPr>
          <a:xfrm>
            <a:off x="599708" y="5282081"/>
            <a:ext cx="8064896" cy="991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Source: 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1. </a:t>
            </a:r>
            <a:r>
              <a:rPr lang="en-US" sz="1100" dirty="0">
                <a:solidFill>
                  <a:schemeClr val="dk1"/>
                </a:solidFill>
                <a:hlinkClick r:id="rId2"/>
              </a:rPr>
              <a:t>https://www.netflix.com/au/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2. </a:t>
            </a:r>
            <a:r>
              <a:rPr lang="en-US" sz="1100" dirty="0">
                <a:solidFill>
                  <a:schemeClr val="dk1"/>
                </a:solidFill>
                <a:hlinkClick r:id="rId3"/>
              </a:rPr>
              <a:t>http://files.shareholder.com/downloads/NFLX/4303980673x0x937576/7DAD8A22-F8FE-4339-A534-4A851A5C68E5/Q117ShareholderLetterV2FINAL.pdf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3. </a:t>
            </a:r>
            <a:r>
              <a:rPr lang="en-US" sz="1100" dirty="0">
                <a:solidFill>
                  <a:schemeClr val="dk1"/>
                </a:solidFill>
                <a:hlinkClick r:id="rId4"/>
              </a:rPr>
              <a:t>https://blog.kissmetrics.com/how-netflix-uses-analytics/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9708" y="2587275"/>
            <a:ext cx="315022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American entertainment company</a:t>
            </a:r>
          </a:p>
          <a:p>
            <a:r>
              <a:rPr lang="en-US" altLang="zh-CN" dirty="0"/>
              <a:t>streaming media</a:t>
            </a:r>
          </a:p>
          <a:p>
            <a:r>
              <a:rPr lang="en-US" altLang="zh-CN" dirty="0"/>
              <a:t>video-on-demand online</a:t>
            </a:r>
          </a:p>
          <a:p>
            <a:endParaRPr lang="en-US" altLang="zh-CN" dirty="0"/>
          </a:p>
          <a:p>
            <a:r>
              <a:rPr lang="en-US" altLang="zh-CN" dirty="0"/>
              <a:t>over 98 million subscribers worldwide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543" y="2100187"/>
            <a:ext cx="4157918" cy="21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Netflix - Keep Old Subscribers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261"/>
          <p:cNvSpPr txBox="1"/>
          <p:nvPr/>
        </p:nvSpPr>
        <p:spPr>
          <a:xfrm>
            <a:off x="599708" y="5282081"/>
            <a:ext cx="8064896" cy="991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Source: 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1. </a:t>
            </a:r>
            <a:r>
              <a:rPr lang="en-US" sz="1100" dirty="0">
                <a:solidFill>
                  <a:schemeClr val="dk1"/>
                </a:solidFill>
                <a:hlinkClick r:id="rId2"/>
              </a:rPr>
              <a:t>https://www.netflix.com/au/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2. </a:t>
            </a:r>
            <a:r>
              <a:rPr lang="en-US" sz="1100" dirty="0">
                <a:solidFill>
                  <a:schemeClr val="dk1"/>
                </a:solidFill>
                <a:hlinkClick r:id="rId3"/>
              </a:rPr>
              <a:t>http://files.shareholder.com/downloads/NFLX/4303980673x0x937576/7DAD8A22-F8FE-4339-A534-4A851A5C68E5/Q117ShareholderLetterV2FINAL.pdf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3. </a:t>
            </a:r>
            <a:r>
              <a:rPr lang="en-US" sz="1100" dirty="0">
                <a:solidFill>
                  <a:schemeClr val="dk1"/>
                </a:solidFill>
                <a:hlinkClick r:id="rId4"/>
              </a:rPr>
              <a:t>https://blog.kissmetrics.com/how-netflix-uses-analytics/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337" y="1712032"/>
            <a:ext cx="2775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 new content</a:t>
            </a:r>
          </a:p>
          <a:p>
            <a:r>
              <a:rPr lang="en-US" altLang="zh-CN" dirty="0"/>
              <a:t>Licensing movies from studios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29200" y="2042637"/>
            <a:ext cx="292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Big Data Analytics</a:t>
            </a:r>
          </a:p>
          <a:p>
            <a:r>
              <a:rPr lang="en-US" altLang="zh-CN" dirty="0"/>
              <a:t>Know what people like to watch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30337" y="2708118"/>
            <a:ext cx="40920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Netflix may track</a:t>
            </a:r>
          </a:p>
          <a:p>
            <a:r>
              <a:rPr lang="en-US" altLang="zh-CN" dirty="0"/>
              <a:t>The details of the contents you watch(type, director, actor,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When you pause, rewind, or fast forward</a:t>
            </a:r>
          </a:p>
          <a:p>
            <a:r>
              <a:rPr lang="en-US" altLang="zh-CN" dirty="0"/>
              <a:t>What day you watch content</a:t>
            </a:r>
          </a:p>
          <a:p>
            <a:r>
              <a:rPr lang="en-US" altLang="zh-CN" dirty="0"/>
              <a:t>The date you watch</a:t>
            </a:r>
          </a:p>
          <a:p>
            <a:r>
              <a:rPr lang="en-US" altLang="zh-CN" dirty="0"/>
              <a:t>What time you watch content</a:t>
            </a:r>
          </a:p>
          <a:p>
            <a:r>
              <a:rPr lang="en-US" altLang="zh-CN" dirty="0"/>
              <a:t>Where you watch (zip code)</a:t>
            </a: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93" y="3275931"/>
            <a:ext cx="3189464" cy="16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Netflix - Attract New Subscribers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261"/>
          <p:cNvSpPr txBox="1"/>
          <p:nvPr/>
        </p:nvSpPr>
        <p:spPr>
          <a:xfrm>
            <a:off x="599708" y="5282081"/>
            <a:ext cx="8064896" cy="9915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Source: </a:t>
            </a: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1. </a:t>
            </a:r>
            <a:r>
              <a:rPr lang="en-US" sz="1100" dirty="0">
                <a:solidFill>
                  <a:schemeClr val="dk1"/>
                </a:solidFill>
                <a:hlinkClick r:id="rId2"/>
              </a:rPr>
              <a:t>https://www.netflix.com/au/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2. </a:t>
            </a:r>
            <a:r>
              <a:rPr lang="en-US" sz="1100" dirty="0">
                <a:solidFill>
                  <a:schemeClr val="dk1"/>
                </a:solidFill>
                <a:hlinkClick r:id="rId3"/>
              </a:rPr>
              <a:t>http://files.shareholder.com/downloads/NFLX/4303980673x0x937576/7DAD8A22-F8FE-4339-A534-4A851A5C68E5/Q117ShareholderLetterV2FINAL.pdf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sz="1100" dirty="0">
                <a:solidFill>
                  <a:schemeClr val="dk1"/>
                </a:solidFill>
              </a:rPr>
              <a:t>3. </a:t>
            </a:r>
            <a:r>
              <a:rPr lang="en-US" sz="1100" dirty="0">
                <a:solidFill>
                  <a:schemeClr val="dk1"/>
                </a:solidFill>
                <a:hlinkClick r:id="rId4"/>
              </a:rPr>
              <a:t>https://blog.kissmetrics.com/how-netflix-uses-analytics/</a:t>
            </a: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984" y="2100943"/>
            <a:ext cx="3984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content</a:t>
            </a:r>
          </a:p>
          <a:p>
            <a:r>
              <a:rPr lang="en-US" altLang="zh-CN" dirty="0"/>
              <a:t>$100 million dollars to make the show: </a:t>
            </a:r>
          </a:p>
          <a:p>
            <a:r>
              <a:rPr lang="en-US" altLang="zh-CN" dirty="0"/>
              <a:t>House of Cards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7984" y="3136737"/>
            <a:ext cx="51249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With big data analytics</a:t>
            </a:r>
          </a:p>
          <a:p>
            <a:r>
              <a:rPr lang="en-US" altLang="zh-CN" dirty="0"/>
              <a:t>•A lot of users watched the David Fincher directed movie The Social Network from beginning to end.</a:t>
            </a:r>
          </a:p>
          <a:p>
            <a:r>
              <a:rPr lang="en-US" altLang="zh-CN" dirty="0"/>
              <a:t>•The British version of “House of Cards” has been well watched.</a:t>
            </a:r>
          </a:p>
          <a:p>
            <a:r>
              <a:rPr lang="en-US" altLang="zh-CN" dirty="0"/>
              <a:t>•Those who watched the British version “House of Cards” also watched Kevin Spacey films and/or films directed by David Fincher.</a:t>
            </a: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110" y="1539279"/>
            <a:ext cx="2527638" cy="374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93059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_plan">
  <a:themeElements>
    <a:clrScheme name="UNIS Master">
      <a:dk1>
        <a:srgbClr val="000000"/>
      </a:dk1>
      <a:lt1>
        <a:srgbClr val="FFFFFF"/>
      </a:lt1>
      <a:dk2>
        <a:srgbClr val="12416C"/>
      </a:dk2>
      <a:lt2>
        <a:srgbClr val="FBCD6B"/>
      </a:lt2>
      <a:accent1>
        <a:srgbClr val="CE1126"/>
      </a:accent1>
      <a:accent2>
        <a:srgbClr val="12416C"/>
      </a:accent2>
      <a:accent3>
        <a:srgbClr val="F9B72C"/>
      </a:accent3>
      <a:accent4>
        <a:srgbClr val="BBBDC0"/>
      </a:accent4>
      <a:accent5>
        <a:srgbClr val="E68892"/>
      </a:accent5>
      <a:accent6>
        <a:srgbClr val="88A0B5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456</Words>
  <Application>Microsoft Office PowerPoint</Application>
  <PresentationFormat>全屏显示(4:3)</PresentationFormat>
  <Paragraphs>68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Calibri</vt:lpstr>
      <vt:lpstr>project_plan</vt:lpstr>
      <vt:lpstr>Introduction and History</vt:lpstr>
      <vt:lpstr>Big Data Analytics </vt:lpstr>
      <vt:lpstr>Netflix</vt:lpstr>
      <vt:lpstr>Netflix - Keep Old Subscribers</vt:lpstr>
      <vt:lpstr>Netflix - Attract New Subscribers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RoadLink</dc:title>
  <dc:creator/>
  <cp:lastModifiedBy>Yuming JIANG</cp:lastModifiedBy>
  <cp:revision>42</cp:revision>
  <dcterms:modified xsi:type="dcterms:W3CDTF">2017-04-19T08:00:08Z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